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19107-537C-4147-AB62-8DFBF7E0E1AC}" type="datetimeFigureOut">
              <a:rPr lang="en-US" smtClean="0"/>
              <a:t>5/12/2014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CA37-0758-44BB-95A5-2DAFAFBD9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228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19107-537C-4147-AB62-8DFBF7E0E1AC}" type="datetimeFigureOut">
              <a:rPr lang="en-US" smtClean="0"/>
              <a:t>5/12/2014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CA37-0758-44BB-95A5-2DAFAFBD9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485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19107-537C-4147-AB62-8DFBF7E0E1AC}" type="datetimeFigureOut">
              <a:rPr lang="en-US" smtClean="0"/>
              <a:t>5/12/2014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CA37-0758-44BB-95A5-2DAFAFBD9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7064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501E0B-7971-4D3E-AF51-02A842668F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898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19107-537C-4147-AB62-8DFBF7E0E1AC}" type="datetimeFigureOut">
              <a:rPr lang="en-US" smtClean="0"/>
              <a:t>5/12/2014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CA37-0758-44BB-95A5-2DAFAFBD9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446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19107-537C-4147-AB62-8DFBF7E0E1AC}" type="datetimeFigureOut">
              <a:rPr lang="en-US" smtClean="0"/>
              <a:t>5/12/2014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CA37-0758-44BB-95A5-2DAFAFBD9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129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19107-537C-4147-AB62-8DFBF7E0E1AC}" type="datetimeFigureOut">
              <a:rPr lang="en-US" smtClean="0"/>
              <a:t>5/12/2014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CA37-0758-44BB-95A5-2DAFAFBD9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264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19107-537C-4147-AB62-8DFBF7E0E1AC}" type="datetimeFigureOut">
              <a:rPr lang="en-US" smtClean="0"/>
              <a:t>5/12/2014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CA37-0758-44BB-95A5-2DAFAFBD9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149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19107-537C-4147-AB62-8DFBF7E0E1AC}" type="datetimeFigureOut">
              <a:rPr lang="en-US" smtClean="0"/>
              <a:t>5/12/2014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CA37-0758-44BB-95A5-2DAFAFBD9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865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19107-537C-4147-AB62-8DFBF7E0E1AC}" type="datetimeFigureOut">
              <a:rPr lang="en-US" smtClean="0"/>
              <a:t>5/12/2014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CA37-0758-44BB-95A5-2DAFAFBD9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188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19107-537C-4147-AB62-8DFBF7E0E1AC}" type="datetimeFigureOut">
              <a:rPr lang="en-US" smtClean="0"/>
              <a:t>5/12/2014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CA37-0758-44BB-95A5-2DAFAFBD9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979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19107-537C-4147-AB62-8DFBF7E0E1AC}" type="datetimeFigureOut">
              <a:rPr lang="en-US" smtClean="0"/>
              <a:t>5/12/2014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CA37-0758-44BB-95A5-2DAFAFBD9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688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519107-537C-4147-AB62-8DFBF7E0E1AC}" type="datetimeFigureOut">
              <a:rPr lang="en-US" smtClean="0"/>
              <a:t>5/12/2014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A9CA37-0758-44BB-95A5-2DAFAFBD9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071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4638"/>
            <a:ext cx="8763000" cy="114300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 smtClean="0">
                <a:solidFill>
                  <a:srgbClr val="FF0000"/>
                </a:solidFill>
              </a:rPr>
              <a:t>JHU: A Proud Member of ARC Since 1992</a:t>
            </a:r>
            <a:endParaRPr lang="en-US" altLang="en-US" dirty="0" smtClean="0">
              <a:solidFill>
                <a:srgbClr val="FF0000"/>
              </a:solidFill>
            </a:endParaRPr>
          </a:p>
        </p:txBody>
      </p:sp>
      <p:pic>
        <p:nvPicPr>
          <p:cNvPr id="22531" name="Picture 7" descr="jm_APO_sm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752600"/>
            <a:ext cx="2819400" cy="4267200"/>
          </a:xfrm>
          <a:noFill/>
        </p:spPr>
      </p:pic>
      <p:pic>
        <p:nvPicPr>
          <p:cNvPr id="3" name="Content Placeholder 2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0" y="1933505"/>
            <a:ext cx="4572000" cy="370529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 smtClean="0">
                <a:solidFill>
                  <a:srgbClr val="FF0000"/>
                </a:solidFill>
              </a:rPr>
              <a:t>Science with </a:t>
            </a:r>
            <a:r>
              <a:rPr lang="en-US" altLang="en-US" dirty="0" smtClean="0">
                <a:solidFill>
                  <a:srgbClr val="FF0000"/>
                </a:solidFill>
              </a:rPr>
              <a:t>the 3.5-m Telescope: Stellar Physics</a:t>
            </a:r>
            <a:endParaRPr lang="en-US" altLang="en-US" dirty="0" smtClean="0">
              <a:solidFill>
                <a:srgbClr val="FF0000"/>
              </a:solidFill>
            </a:endParaRPr>
          </a:p>
        </p:txBody>
      </p:sp>
      <p:sp>
        <p:nvSpPr>
          <p:cNvPr id="27651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5181600"/>
            <a:ext cx="8229600" cy="144780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eaLnBrk="1" hangingPunct="1"/>
            <a:r>
              <a:rPr lang="en-US" altLang="en-US" sz="2800" dirty="0"/>
              <a:t>M</a:t>
            </a:r>
            <a:r>
              <a:rPr lang="en-US" altLang="en-US" sz="2800" dirty="0" smtClean="0"/>
              <a:t>easurements </a:t>
            </a:r>
            <a:r>
              <a:rPr lang="en-US" altLang="en-US" sz="2800" dirty="0" smtClean="0"/>
              <a:t>of the masses and radii of the lowest mass </a:t>
            </a:r>
            <a:r>
              <a:rPr lang="en-US" altLang="en-US" sz="2800" dirty="0" smtClean="0"/>
              <a:t>stars</a:t>
            </a:r>
          </a:p>
          <a:p>
            <a:pPr eaLnBrk="1" hangingPunct="1"/>
            <a:r>
              <a:rPr lang="en-US" altLang="en-US" sz="2800" dirty="0" smtClean="0"/>
              <a:t> Leslie </a:t>
            </a:r>
            <a:r>
              <a:rPr lang="en-US" altLang="en-US" sz="2800" dirty="0" err="1" smtClean="0"/>
              <a:t>Hebb</a:t>
            </a:r>
            <a:r>
              <a:rPr lang="en-US" altLang="en-US" sz="2800" dirty="0" smtClean="0"/>
              <a:t> - PhD thesis (DIS)</a:t>
            </a:r>
            <a:endParaRPr lang="en-US" altLang="en-US" sz="2800" dirty="0" smtClean="0"/>
          </a:p>
        </p:txBody>
      </p:sp>
      <p:pic>
        <p:nvPicPr>
          <p:cNvPr id="27652" name="Picture 6" descr="fg18"/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1000" y="2057400"/>
            <a:ext cx="8001000" cy="28194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020762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 smtClean="0">
                <a:solidFill>
                  <a:srgbClr val="FF0000"/>
                </a:solidFill>
              </a:rPr>
              <a:t>Science with </a:t>
            </a:r>
            <a:r>
              <a:rPr lang="en-US" altLang="en-US" dirty="0" smtClean="0">
                <a:solidFill>
                  <a:srgbClr val="FF0000"/>
                </a:solidFill>
              </a:rPr>
              <a:t>the 3.5-m Telescope: Galactic Structure</a:t>
            </a:r>
            <a:endParaRPr lang="en-US" altLang="en-US" dirty="0" smtClean="0">
              <a:solidFill>
                <a:srgbClr val="FF0000"/>
              </a:solidFill>
            </a:endParaRPr>
          </a:p>
        </p:txBody>
      </p:sp>
      <p:sp>
        <p:nvSpPr>
          <p:cNvPr id="27651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953000" y="1371600"/>
            <a:ext cx="3886200" cy="54102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eaLnBrk="1" hangingPunct="1"/>
            <a:r>
              <a:rPr lang="en-US" altLang="en-US" sz="2800" dirty="0" smtClean="0"/>
              <a:t>Kinematics and chemical compositions of metal-poor stars in the thick disk imply that they could not have come from disruption of a dwarf galaxy.</a:t>
            </a:r>
          </a:p>
          <a:p>
            <a:pPr eaLnBrk="1" hangingPunct="1"/>
            <a:r>
              <a:rPr lang="en-US" altLang="en-US" sz="2800" dirty="0" smtClean="0"/>
              <a:t>Greg </a:t>
            </a:r>
            <a:r>
              <a:rPr lang="en-US" altLang="en-US" sz="2800" dirty="0" err="1" smtClean="0"/>
              <a:t>Ruchti</a:t>
            </a:r>
            <a:r>
              <a:rPr lang="en-US" altLang="en-US" sz="2800" dirty="0" smtClean="0"/>
              <a:t> – PhD thesis</a:t>
            </a:r>
          </a:p>
          <a:p>
            <a:pPr eaLnBrk="1" hangingPunct="1"/>
            <a:r>
              <a:rPr lang="en-US" altLang="en-US" sz="2800" dirty="0" err="1" smtClean="0"/>
              <a:t>Echelle</a:t>
            </a:r>
            <a:endParaRPr lang="en-US" altLang="en-US" sz="2800" dirty="0" smtClean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295400"/>
            <a:ext cx="4268574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17759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 smtClean="0">
                <a:solidFill>
                  <a:srgbClr val="FF0000"/>
                </a:solidFill>
              </a:rPr>
              <a:t>Science with </a:t>
            </a:r>
            <a:r>
              <a:rPr lang="en-US" altLang="en-US" dirty="0" smtClean="0">
                <a:solidFill>
                  <a:srgbClr val="FF0000"/>
                </a:solidFill>
              </a:rPr>
              <a:t>the 3.5-m Telescope: </a:t>
            </a:r>
            <a:br>
              <a:rPr lang="en-US" altLang="en-US" dirty="0" smtClean="0">
                <a:solidFill>
                  <a:srgbClr val="FF0000"/>
                </a:solidFill>
              </a:rPr>
            </a:br>
            <a:r>
              <a:rPr lang="en-US" altLang="en-US" dirty="0" err="1" smtClean="0">
                <a:solidFill>
                  <a:srgbClr val="FF0000"/>
                </a:solidFill>
              </a:rPr>
              <a:t>Exo</a:t>
            </a:r>
            <a:r>
              <a:rPr lang="en-US" altLang="en-US" dirty="0" smtClean="0">
                <a:solidFill>
                  <a:srgbClr val="FF0000"/>
                </a:solidFill>
              </a:rPr>
              <a:t>-Planets</a:t>
            </a:r>
            <a:endParaRPr lang="en-US" altLang="en-US" dirty="0" smtClean="0">
              <a:solidFill>
                <a:srgbClr val="FF0000"/>
              </a:solidFill>
            </a:endParaRPr>
          </a:p>
        </p:txBody>
      </p:sp>
      <p:sp>
        <p:nvSpPr>
          <p:cNvPr id="27651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152400" y="5486400"/>
            <a:ext cx="8458200" cy="121920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eaLnBrk="1" hangingPunct="1"/>
            <a:r>
              <a:rPr lang="en-US" altLang="en-US" sz="2800" dirty="0" smtClean="0"/>
              <a:t>A Neptune-sized exoplanet (blue) orbiting a binary star</a:t>
            </a:r>
          </a:p>
          <a:p>
            <a:pPr eaLnBrk="1" hangingPunct="1"/>
            <a:r>
              <a:rPr lang="en-US" altLang="en-US" sz="2800" dirty="0" err="1" smtClean="0"/>
              <a:t>Vaselin</a:t>
            </a:r>
            <a:r>
              <a:rPr lang="en-US" altLang="en-US" sz="2800" dirty="0" smtClean="0"/>
              <a:t> Kostov – PhD thesis (DIS)</a:t>
            </a:r>
            <a:endParaRPr lang="en-US" altLang="en-US" sz="2800" dirty="0" smtClean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828800"/>
            <a:ext cx="7620000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42152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 smtClean="0">
                <a:solidFill>
                  <a:srgbClr val="FF0000"/>
                </a:solidFill>
              </a:rPr>
              <a:t>Science with </a:t>
            </a:r>
            <a:r>
              <a:rPr lang="en-US" altLang="en-US" dirty="0" smtClean="0">
                <a:solidFill>
                  <a:srgbClr val="FF0000"/>
                </a:solidFill>
              </a:rPr>
              <a:t>the 3.5-m Telescope: </a:t>
            </a:r>
            <a:br>
              <a:rPr lang="en-US" altLang="en-US" dirty="0" smtClean="0">
                <a:solidFill>
                  <a:srgbClr val="FF0000"/>
                </a:solidFill>
              </a:rPr>
            </a:br>
            <a:r>
              <a:rPr lang="en-US" altLang="en-US" dirty="0" smtClean="0">
                <a:solidFill>
                  <a:srgbClr val="FF0000"/>
                </a:solidFill>
              </a:rPr>
              <a:t>Galaxy Evolution</a:t>
            </a:r>
            <a:endParaRPr lang="en-US" altLang="en-US" dirty="0" smtClean="0">
              <a:solidFill>
                <a:srgbClr val="FF0000"/>
              </a:solidFill>
            </a:endParaRPr>
          </a:p>
        </p:txBody>
      </p:sp>
      <p:sp>
        <p:nvSpPr>
          <p:cNvPr id="27651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5029200" y="1752600"/>
            <a:ext cx="3657600" cy="358140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eaLnBrk="1" hangingPunct="1"/>
            <a:r>
              <a:rPr lang="en-US" altLang="en-US" sz="2800" dirty="0" smtClean="0"/>
              <a:t>HI-rich galaxies have steep declines in the metal abundance in their outer disk</a:t>
            </a:r>
          </a:p>
          <a:p>
            <a:pPr eaLnBrk="1" hangingPunct="1"/>
            <a:r>
              <a:rPr lang="en-US" altLang="en-US" sz="2800" dirty="0" smtClean="0"/>
              <a:t>Accretion event?</a:t>
            </a:r>
          </a:p>
          <a:p>
            <a:pPr eaLnBrk="1" hangingPunct="1"/>
            <a:r>
              <a:rPr lang="en-US" altLang="en-US" sz="2800" dirty="0" smtClean="0"/>
              <a:t>Sean Moran - DIS</a:t>
            </a:r>
            <a:endParaRPr lang="en-US" altLang="en-US" sz="2800" dirty="0" smtClean="0"/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600200"/>
            <a:ext cx="472440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17098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 toast to the 3.5m Telescope from your friends at JHU!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600200"/>
            <a:ext cx="3962399" cy="4724400"/>
          </a:xfrm>
        </p:spPr>
      </p:pic>
      <p:pic>
        <p:nvPicPr>
          <p:cNvPr id="9" name="Content Placeholder 8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242344"/>
            <a:ext cx="4343400" cy="3396456"/>
          </a:xfrm>
        </p:spPr>
      </p:pic>
    </p:spTree>
    <p:extLst>
      <p:ext uri="{BB962C8B-B14F-4D97-AF65-F5344CB8AC3E}">
        <p14:creationId xmlns:p14="http://schemas.microsoft.com/office/powerpoint/2010/main" val="4080374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138</Words>
  <Application>Microsoft Office PowerPoint</Application>
  <PresentationFormat>On-screen Show (4:3)</PresentationFormat>
  <Paragraphs>16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JHU: A Proud Member of ARC Since 1992</vt:lpstr>
      <vt:lpstr>Science with the 3.5-m Telescope: Stellar Physics</vt:lpstr>
      <vt:lpstr>Science with the 3.5-m Telescope: Galactic Structure</vt:lpstr>
      <vt:lpstr>Science with the 3.5-m Telescope:  Exo-Planets</vt:lpstr>
      <vt:lpstr>Science with the 3.5-m Telescope:  Galaxy Evolution</vt:lpstr>
      <vt:lpstr>A toast to the 3.5m Telescope from your friends at JHU!</vt:lpstr>
    </vt:vector>
  </TitlesOfParts>
  <Company>Johns Hopkins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JHU &amp; APO</dc:title>
  <dc:creator>heckman</dc:creator>
  <cp:lastModifiedBy>heckman</cp:lastModifiedBy>
  <cp:revision>7</cp:revision>
  <dcterms:created xsi:type="dcterms:W3CDTF">2014-05-12T14:56:18Z</dcterms:created>
  <dcterms:modified xsi:type="dcterms:W3CDTF">2014-05-12T16:03:37Z</dcterms:modified>
</cp:coreProperties>
</file>