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3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5434-54BF-9149-AD81-5B18545C3698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2F4F-327B-2340-8D38-947768AF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5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61" y="1239870"/>
            <a:ext cx="8122439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Princeton Science Results from the Apache Point 3.5m Telescope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0836"/>
            <a:ext cx="6400800" cy="1752600"/>
          </a:xfrm>
        </p:spPr>
        <p:txBody>
          <a:bodyPr/>
          <a:lstStyle/>
          <a:p>
            <a:r>
              <a:rPr lang="en-US" dirty="0" smtClean="0"/>
              <a:t>Michael Strauss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7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nearest stars in the Universe were often confused with the most distant quasars…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536" r="-28536"/>
          <a:stretch>
            <a:fillRect/>
          </a:stretch>
        </p:blipFill>
        <p:spPr>
          <a:xfrm>
            <a:off x="457200" y="183378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4132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Orbiting Pairs of White Dwarfs: Progenitors to a Supernova Explosion?  (</a:t>
            </a:r>
            <a:r>
              <a:rPr lang="en-US" dirty="0" err="1" smtClean="0">
                <a:solidFill>
                  <a:srgbClr val="000000"/>
                </a:solidFill>
              </a:rPr>
              <a:t>Mullally</a:t>
            </a:r>
            <a:r>
              <a:rPr lang="en-US" dirty="0" smtClean="0">
                <a:solidFill>
                  <a:srgbClr val="000000"/>
                </a:solidFill>
              </a:rPr>
              <a:t> et al. 2009)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1" y="2090626"/>
            <a:ext cx="6472514" cy="4542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1193" y="2248285"/>
            <a:ext cx="2282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Measurements of the motions of the two stars, whipping around each other once an hour at more than one million miles per hour!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1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1100 Nights, 20 years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Princeton astronomers have </a:t>
            </a:r>
            <a:r>
              <a:rPr lang="en-US" dirty="0" smtClean="0">
                <a:solidFill>
                  <a:schemeClr val="bg1"/>
                </a:solidFill>
              </a:rPr>
              <a:t>been involved in APO and ARC from the beginning.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8188"/>
            <a:ext cx="2594817" cy="339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54" y="2876053"/>
            <a:ext cx="3208137" cy="3109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628" r="13900"/>
          <a:stretch/>
        </p:blipFill>
        <p:spPr>
          <a:xfrm>
            <a:off x="6204270" y="3014657"/>
            <a:ext cx="2729880" cy="2709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379874"/>
            <a:ext cx="837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Jim Gunn                         Jerry </a:t>
            </a:r>
            <a:r>
              <a:rPr lang="en-US" sz="2400" dirty="0" err="1" smtClean="0"/>
              <a:t>Ostriker</a:t>
            </a:r>
            <a:r>
              <a:rPr lang="en-US" sz="2400" dirty="0" smtClean="0"/>
              <a:t>                          Al </a:t>
            </a:r>
            <a:r>
              <a:rPr lang="en-US" sz="2400" dirty="0" err="1" smtClean="0"/>
              <a:t>Sinisgalli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9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76" y="-131394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90+ papers, 11 PhD Thesis students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kund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" y="1042315"/>
            <a:ext cx="3606800" cy="2413000"/>
          </a:xfrm>
          <a:prstGeom prst="rect">
            <a:avLst/>
          </a:prstGeom>
        </p:spPr>
      </p:pic>
      <p:pic>
        <p:nvPicPr>
          <p:cNvPr id="5" name="Picture 4" descr="col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65" y="813589"/>
            <a:ext cx="2013798" cy="3069814"/>
          </a:xfrm>
          <a:prstGeom prst="rect">
            <a:avLst/>
          </a:prstGeom>
        </p:spPr>
      </p:pic>
      <p:pic>
        <p:nvPicPr>
          <p:cNvPr id="7" name="Picture 6" descr="rhoa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30" y="1011606"/>
            <a:ext cx="2173852" cy="3043393"/>
          </a:xfrm>
          <a:prstGeom prst="rect">
            <a:avLst/>
          </a:prstGeom>
        </p:spPr>
      </p:pic>
      <p:pic>
        <p:nvPicPr>
          <p:cNvPr id="8" name="Picture 7" descr="fa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t="9579" r="14530"/>
          <a:stretch/>
        </p:blipFill>
        <p:spPr>
          <a:xfrm>
            <a:off x="204376" y="3635214"/>
            <a:ext cx="1973287" cy="3222786"/>
          </a:xfrm>
          <a:prstGeom prst="rect">
            <a:avLst/>
          </a:prstGeom>
        </p:spPr>
      </p:pic>
      <p:pic>
        <p:nvPicPr>
          <p:cNvPr id="9" name="Picture 8" descr="pind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82" y="4186392"/>
            <a:ext cx="1790700" cy="2540000"/>
          </a:xfrm>
          <a:prstGeom prst="rect">
            <a:avLst/>
          </a:prstGeom>
        </p:spPr>
      </p:pic>
      <p:pic>
        <p:nvPicPr>
          <p:cNvPr id="10" name="Picture 9" descr="loh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11863" r="12799"/>
          <a:stretch/>
        </p:blipFill>
        <p:spPr>
          <a:xfrm>
            <a:off x="2300351" y="3635214"/>
            <a:ext cx="1685747" cy="2856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2118" y="4055000"/>
            <a:ext cx="2175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Tomislav</a:t>
            </a:r>
            <a:r>
              <a:rPr lang="en-US" sz="2400" dirty="0" smtClean="0"/>
              <a:t> </a:t>
            </a:r>
            <a:r>
              <a:rPr lang="en-US" sz="2400" dirty="0" err="1" smtClean="0"/>
              <a:t>Kundic</a:t>
            </a:r>
            <a:r>
              <a:rPr lang="en-US" sz="2400" dirty="0" smtClean="0"/>
              <a:t> (with Ed Turner), Wes Colley, James Rhoads, </a:t>
            </a:r>
            <a:r>
              <a:rPr lang="en-US" sz="2400" dirty="0" err="1" smtClean="0"/>
              <a:t>Xiaohui</a:t>
            </a:r>
            <a:r>
              <a:rPr lang="en-US" sz="2400" dirty="0" smtClean="0"/>
              <a:t> Fan, </a:t>
            </a:r>
            <a:r>
              <a:rPr lang="en-US" sz="2400" dirty="0" err="1" smtClean="0"/>
              <a:t>Yeong</a:t>
            </a:r>
            <a:r>
              <a:rPr lang="en-US" sz="2400" dirty="0" smtClean="0"/>
              <a:t> </a:t>
            </a:r>
            <a:r>
              <a:rPr lang="en-US" sz="2400" dirty="0" err="1" smtClean="0"/>
              <a:t>Loh</a:t>
            </a:r>
            <a:r>
              <a:rPr lang="en-US" sz="2400" dirty="0" smtClean="0"/>
              <a:t>, Bart </a:t>
            </a:r>
            <a:r>
              <a:rPr lang="en-US" sz="2400" dirty="0" err="1" smtClean="0"/>
              <a:t>Pindor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515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nnaw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236182" y="83537"/>
            <a:ext cx="5823228" cy="3202551"/>
          </a:xfrm>
        </p:spPr>
      </p:pic>
      <p:pic>
        <p:nvPicPr>
          <p:cNvPr id="5" name="Picture 4" descr="li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47" y="83537"/>
            <a:ext cx="3119014" cy="3119014"/>
          </a:xfrm>
          <a:prstGeom prst="rect">
            <a:avLst/>
          </a:prstGeom>
        </p:spPr>
      </p:pic>
      <p:pic>
        <p:nvPicPr>
          <p:cNvPr id="6" name="Picture 5" descr="rey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6929"/>
          <a:stretch/>
        </p:blipFill>
        <p:spPr>
          <a:xfrm>
            <a:off x="105843" y="3507423"/>
            <a:ext cx="2940935" cy="2917818"/>
          </a:xfrm>
          <a:prstGeom prst="rect">
            <a:avLst/>
          </a:prstGeom>
        </p:spPr>
      </p:pic>
      <p:pic>
        <p:nvPicPr>
          <p:cNvPr id="7" name="Picture 6" descr="pettarakijwani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06" y="3703960"/>
            <a:ext cx="2505241" cy="2505241"/>
          </a:xfrm>
          <a:prstGeom prst="rect">
            <a:avLst/>
          </a:prstGeom>
        </p:spPr>
      </p:pic>
      <p:pic>
        <p:nvPicPr>
          <p:cNvPr id="8" name="Picture 7" descr="hua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21" y="3703960"/>
            <a:ext cx="2700491" cy="2700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106" y="379581"/>
            <a:ext cx="2610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Joe </a:t>
            </a:r>
            <a:r>
              <a:rPr lang="en-US" sz="2400" dirty="0" err="1" smtClean="0">
                <a:solidFill>
                  <a:srgbClr val="000000"/>
                </a:solidFill>
              </a:rPr>
              <a:t>Hennawi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Xin</a:t>
            </a:r>
            <a:r>
              <a:rPr lang="en-US" sz="2400" dirty="0" smtClean="0">
                <a:solidFill>
                  <a:srgbClr val="000000"/>
                </a:solidFill>
              </a:rPr>
              <a:t> Liu, Reina Reyes, Pete </a:t>
            </a:r>
            <a:r>
              <a:rPr lang="en-US" sz="2400" dirty="0" err="1" smtClean="0">
                <a:solidFill>
                  <a:srgbClr val="000000"/>
                </a:solidFill>
              </a:rPr>
              <a:t>Pattarakijwanich</a:t>
            </a:r>
            <a:r>
              <a:rPr lang="en-US" sz="2400" dirty="0" smtClean="0">
                <a:solidFill>
                  <a:srgbClr val="000000"/>
                </a:solidFill>
              </a:rPr>
              <a:t>, and Chelsea Huang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0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Major Scientific Themes: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Follow-up of surveys: SDSS!, Palomar Transient Factory, ASAS-SN, HAT, ACT. </a:t>
            </a:r>
          </a:p>
          <a:p>
            <a:r>
              <a:rPr lang="en-US" dirty="0" smtClean="0"/>
              <a:t>Quasars: Lensed, high redshifts, pairs, absorption lines….</a:t>
            </a:r>
          </a:p>
          <a:p>
            <a:r>
              <a:rPr lang="en-US" dirty="0" smtClean="0"/>
              <a:t>Dynamical studies of nearby galaxies</a:t>
            </a:r>
          </a:p>
          <a:p>
            <a:r>
              <a:rPr lang="en-US" dirty="0" smtClean="0"/>
              <a:t>Cool stars and brown dwarfs</a:t>
            </a:r>
          </a:p>
          <a:p>
            <a:r>
              <a:rPr lang="en-US" dirty="0" smtClean="0"/>
              <a:t>White dwarfs, carbon stars</a:t>
            </a:r>
          </a:p>
          <a:p>
            <a:r>
              <a:rPr lang="en-US" dirty="0" smtClean="0"/>
              <a:t>Transients and supernovae</a:t>
            </a:r>
          </a:p>
          <a:p>
            <a:r>
              <a:rPr lang="en-US" dirty="0" err="1" smtClean="0"/>
              <a:t>Extrasolar</a:t>
            </a:r>
            <a:r>
              <a:rPr lang="en-US" dirty="0" smtClean="0"/>
              <a:t> 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Time Delay in a Gravitational Lens (</a:t>
            </a:r>
            <a:r>
              <a:rPr lang="en-US" b="1" dirty="0" err="1" smtClean="0">
                <a:solidFill>
                  <a:srgbClr val="000000"/>
                </a:solidFill>
              </a:rPr>
              <a:t>Kundic</a:t>
            </a:r>
            <a:r>
              <a:rPr lang="en-US" b="1" dirty="0" smtClean="0">
                <a:solidFill>
                  <a:srgbClr val="000000"/>
                </a:solidFill>
              </a:rPr>
              <a:t> et al. 1997)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Gravitationally lensed quasar 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11" t="21569" r="16219" b="20920"/>
          <a:stretch/>
        </p:blipFill>
        <p:spPr>
          <a:xfrm>
            <a:off x="1722597" y="2739136"/>
            <a:ext cx="5226480" cy="38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79" r="-3079"/>
          <a:stretch>
            <a:fillRect/>
          </a:stretch>
        </p:blipFill>
        <p:spPr>
          <a:xfrm>
            <a:off x="136037" y="131395"/>
            <a:ext cx="5627739" cy="3095040"/>
          </a:xfrm>
        </p:spPr>
      </p:pic>
      <p:sp>
        <p:nvSpPr>
          <p:cNvPr id="5" name="TextBox 4"/>
          <p:cNvSpPr txBox="1"/>
          <p:nvPr/>
        </p:nvSpPr>
        <p:spPr>
          <a:xfrm>
            <a:off x="5763776" y="817558"/>
            <a:ext cx="3596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Monitoring the brightness of the two over a year, as observed.  Notice that  the brightness changes significantly with time.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16" y="3398998"/>
            <a:ext cx="4989457" cy="3229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9758" y="3581074"/>
            <a:ext cx="3240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are out of phase by 420 days.  This gives a measure of the geometry of the lens, leading to a (correct) determination of the expansion rate of the Universe.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88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Most Distant Quasars in the Universe (Fan et al. 2001)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z=6.4 quasar imag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b="22466"/>
          <a:stretch>
            <a:fillRect/>
          </a:stretch>
        </p:blipFill>
        <p:spPr>
          <a:xfrm>
            <a:off x="223627" y="2067376"/>
            <a:ext cx="4602848" cy="2531389"/>
          </a:xfrm>
        </p:spPr>
      </p:pic>
      <p:sp>
        <p:nvSpPr>
          <p:cNvPr id="5" name="TextBox 4"/>
          <p:cNvSpPr txBox="1"/>
          <p:nvPr/>
        </p:nvSpPr>
        <p:spPr>
          <a:xfrm>
            <a:off x="5299177" y="2067376"/>
            <a:ext cx="3503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All we had to do was to find the reddest objects in the SDSS….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5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n_Strauss_log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62312"/>
          <a:stretch/>
        </p:blipFill>
        <p:spPr>
          <a:xfrm>
            <a:off x="457200" y="403062"/>
            <a:ext cx="8229600" cy="1480242"/>
          </a:xfrm>
        </p:spPr>
      </p:pic>
      <p:sp>
        <p:nvSpPr>
          <p:cNvPr id="5" name="TextBox 4"/>
          <p:cNvSpPr txBox="1"/>
          <p:nvPr/>
        </p:nvSpPr>
        <p:spPr>
          <a:xfrm>
            <a:off x="-102188" y="2189888"/>
            <a:ext cx="93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We always seemed to break our redshift record on the crappiest nights…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0450"/>
            <a:ext cx="7137400" cy="307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127" y="6263080"/>
            <a:ext cx="785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Quasars seen when the universe was 6% of its present age…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5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328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Princeton Science Results from the Apache Point 3.5m Telescope</vt:lpstr>
      <vt:lpstr>1100 Nights, 20 years</vt:lpstr>
      <vt:lpstr>90+ papers, 11 PhD Thesis students</vt:lpstr>
      <vt:lpstr>PowerPoint Presentation</vt:lpstr>
      <vt:lpstr>Major Scientific Themes:</vt:lpstr>
      <vt:lpstr>Time Delay in a Gravitational Lens (Kundic et al. 1997)</vt:lpstr>
      <vt:lpstr>PowerPoint Presentation</vt:lpstr>
      <vt:lpstr>The Most Distant Quasars in the Universe (Fan et al. 2001)</vt:lpstr>
      <vt:lpstr>PowerPoint Presentation</vt:lpstr>
      <vt:lpstr>The nearest stars in the Universe were often confused with the most distant quasars…</vt:lpstr>
      <vt:lpstr>Orbiting Pairs of White Dwarfs: Progenitors to a Supernova Explosion?  (Mullally et al. 2009)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Princeton Science Results from the Apache Point 3.5m Telescope</dc:title>
  <dc:creator>Office 2004 Test Drive User</dc:creator>
  <cp:lastModifiedBy>Office 2004 Test Drive User</cp:lastModifiedBy>
  <cp:revision>8</cp:revision>
  <cp:lastPrinted>2014-05-07T20:55:00Z</cp:lastPrinted>
  <dcterms:created xsi:type="dcterms:W3CDTF">2014-05-07T19:38:32Z</dcterms:created>
  <dcterms:modified xsi:type="dcterms:W3CDTF">2014-05-07T20:55:02Z</dcterms:modified>
</cp:coreProperties>
</file>